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Abel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Abel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97612a00a_0_8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97612a00a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97612a00a_0_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97612a00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97175947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5" name="Google Shape;245;g4971759475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4" name="Google Shape;254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93493bc6c_0_2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93493bc6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97612a00a_0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97612a00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472a26f8d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472a26f8dd_0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6" name="Google Shape;16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82cd89fe2_0_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82cd89fe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971759475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97175947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943f1a78e_0_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943f1a78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943f1a78e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943f1a78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971759475_0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97175947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943f1a78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7" name="Google Shape;217;g4943f1a78e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49494b64f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2" name="Google Shape;222;g49494b64f7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0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0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914400" y="1122363"/>
            <a:ext cx="103632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0" lvl="0" marL="0" marR="0" rtl="0" algn="ctr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14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" name="Google Shape;90;p14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15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831851" y="1709739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831851" y="4589464"/>
            <a:ext cx="10515600" cy="15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700"/>
              <a:buFont typeface="Arial"/>
              <a:buNone/>
              <a:defRPr b="0" i="0" sz="2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17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17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839788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839789" y="1681163"/>
            <a:ext cx="51576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2" type="body"/>
          </p:nvPr>
        </p:nvSpPr>
        <p:spPr>
          <a:xfrm>
            <a:off x="839789" y="2505075"/>
            <a:ext cx="5157600" cy="36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8"/>
          <p:cNvSpPr txBox="1"/>
          <p:nvPr>
            <p:ph idx="3" type="body"/>
          </p:nvPr>
        </p:nvSpPr>
        <p:spPr>
          <a:xfrm>
            <a:off x="6172200" y="1681163"/>
            <a:ext cx="51831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8"/>
          <p:cNvSpPr txBox="1"/>
          <p:nvPr>
            <p:ph idx="4" type="body"/>
          </p:nvPr>
        </p:nvSpPr>
        <p:spPr>
          <a:xfrm>
            <a:off x="6172200" y="2505075"/>
            <a:ext cx="5183100" cy="36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18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8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8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22" name="Google Shape;122;p19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19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839788" y="457200"/>
            <a:ext cx="3932400" cy="1599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alibri"/>
              <a:buNone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5183188" y="987426"/>
            <a:ext cx="61725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5016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Char char="•"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6355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318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0005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005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40005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40005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40005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40005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21"/>
          <p:cNvSpPr txBox="1"/>
          <p:nvPr>
            <p:ph idx="2" type="body"/>
          </p:nvPr>
        </p:nvSpPr>
        <p:spPr>
          <a:xfrm>
            <a:off x="839788" y="2057400"/>
            <a:ext cx="39324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21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21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Google Shape;135;p21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839788" y="457200"/>
            <a:ext cx="3932400" cy="1599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alibri"/>
              <a:buNone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38" name="Google Shape;138;p22"/>
          <p:cNvSpPr/>
          <p:nvPr>
            <p:ph idx="2" type="pic"/>
          </p:nvPr>
        </p:nvSpPr>
        <p:spPr>
          <a:xfrm>
            <a:off x="5183188" y="987426"/>
            <a:ext cx="61725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  <a:defRPr b="0" i="0" sz="4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839788" y="2057400"/>
            <a:ext cx="39324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22860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22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" name="Google Shape;152;p24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Google Shape;153;p24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" name="Google Shape;154;p24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831851" y="4589465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39788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838200" y="3651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Calibri"/>
              <a:buNone/>
              <a:defRPr b="0" i="0" sz="5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463550" lvl="0" marL="457200" marR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Char char="•"/>
              <a:defRPr b="0" i="0" sz="3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00050" lvl="2" marL="1371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81000" lvl="5" marL="2743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81000" lvl="7" marL="3657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0" type="dt"/>
          </p:nvPr>
        </p:nvSpPr>
        <p:spPr>
          <a:xfrm>
            <a:off x="838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1" type="ftr"/>
          </p:nvPr>
        </p:nvSpPr>
        <p:spPr>
          <a:xfrm>
            <a:off x="40386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09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219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828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4384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0480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36576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2672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4876800" marR="0" rtl="0" algn="l">
              <a:spcBef>
                <a:spcPts val="0"/>
              </a:spcBef>
              <a:spcAft>
                <a:spcPts val="0"/>
              </a:spcAft>
              <a:buSzPts val="19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6106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hyperlink" Target="https://www.javascript.com/resources" TargetMode="External"/><Relationship Id="rId5" Type="http://schemas.openxmlformats.org/officeDocument/2006/relationships/hyperlink" Target="https://developer.mozilla.org/es/docs/Learn/Getting_started_with_the_web/JavaScript_basic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5"/>
          <p:cNvPicPr preferRelativeResize="0"/>
          <p:nvPr/>
        </p:nvPicPr>
        <p:blipFill rotWithShape="1">
          <a:blip r:embed="rId3">
            <a:alphaModFix/>
          </a:blip>
          <a:srcRect b="6301" l="0" r="0" t="6293"/>
          <a:stretch/>
        </p:blipFill>
        <p:spPr>
          <a:xfrm>
            <a:off x="0" y="1"/>
            <a:ext cx="1219199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/>
          <p:nvPr/>
        </p:nvSpPr>
        <p:spPr>
          <a:xfrm>
            <a:off x="569843" y="3748294"/>
            <a:ext cx="6311970" cy="1766680"/>
          </a:xfrm>
          <a:prstGeom prst="rect">
            <a:avLst/>
          </a:prstGeom>
          <a:solidFill>
            <a:srgbClr val="7B6078">
              <a:alpha val="507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874643" y="3824996"/>
            <a:ext cx="11012557" cy="19745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Maquetado web: </a:t>
            </a:r>
            <a:endParaRPr b="0" i="0" sz="44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5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HTML5 y CSS                    </a:t>
            </a:r>
            <a:r>
              <a:rPr lang="es-ES" sz="3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5</a:t>
            </a:r>
            <a:r>
              <a:rPr b="0" i="0" lang="es-ES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/6</a:t>
            </a:r>
            <a:endParaRPr b="0" i="0" sz="105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3" name="Google Shape;163;p25"/>
          <p:cNvSpPr txBox="1"/>
          <p:nvPr/>
        </p:nvSpPr>
        <p:spPr>
          <a:xfrm>
            <a:off x="904713" y="1856500"/>
            <a:ext cx="5299500" cy="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000"/>
              <a:t>bit.ly/maquetado5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/>
          <p:nvPr/>
        </p:nvSpPr>
        <p:spPr>
          <a:xfrm>
            <a:off x="558433" y="212000"/>
            <a:ext cx="82467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latin typeface="Verdana"/>
                <a:ea typeface="Verdana"/>
                <a:cs typeface="Verdana"/>
                <a:sym typeface="Verdana"/>
              </a:rPr>
              <a:t>JavaScript - </a:t>
            </a:r>
            <a:r>
              <a:rPr b="1" lang="es-ES" sz="4000">
                <a:latin typeface="Verdana"/>
                <a:ea typeface="Verdana"/>
                <a:cs typeface="Verdana"/>
                <a:sym typeface="Verdana"/>
              </a:rPr>
              <a:t>view variables</a:t>
            </a:r>
            <a:endParaRPr b="1" sz="40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32" name="Google Shape;23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433" y="1966067"/>
            <a:ext cx="6563033" cy="3538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533" y="1612667"/>
            <a:ext cx="4579000" cy="52382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4" name="Google Shape;234;p34"/>
          <p:cNvCxnSpPr/>
          <p:nvPr/>
        </p:nvCxnSpPr>
        <p:spPr>
          <a:xfrm>
            <a:off x="1294267" y="3520400"/>
            <a:ext cx="27567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5"/>
          <p:cNvSpPr txBox="1"/>
          <p:nvPr/>
        </p:nvSpPr>
        <p:spPr>
          <a:xfrm>
            <a:off x="558433" y="212000"/>
            <a:ext cx="82467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latin typeface="Verdana"/>
                <a:ea typeface="Verdana"/>
                <a:cs typeface="Verdana"/>
                <a:sym typeface="Verdana"/>
              </a:rPr>
              <a:t>JavaScript - </a:t>
            </a:r>
            <a:r>
              <a:rPr b="1" lang="es-ES" sz="4000">
                <a:latin typeface="Verdana"/>
                <a:ea typeface="Verdana"/>
                <a:cs typeface="Verdana"/>
                <a:sym typeface="Verdana"/>
              </a:rPr>
              <a:t>view variables</a:t>
            </a:r>
            <a:endParaRPr b="1" sz="40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40" name="Google Shape;2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200" y="1725900"/>
            <a:ext cx="10820132" cy="36812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1" name="Google Shape;241;p35"/>
          <p:cNvCxnSpPr/>
          <p:nvPr/>
        </p:nvCxnSpPr>
        <p:spPr>
          <a:xfrm>
            <a:off x="2679133" y="4025133"/>
            <a:ext cx="23169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35"/>
          <p:cNvCxnSpPr/>
          <p:nvPr/>
        </p:nvCxnSpPr>
        <p:spPr>
          <a:xfrm>
            <a:off x="6127700" y="4025133"/>
            <a:ext cx="16119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6"/>
          <p:cNvSpPr txBox="1"/>
          <p:nvPr>
            <p:ph type="title"/>
          </p:nvPr>
        </p:nvSpPr>
        <p:spPr>
          <a:xfrm>
            <a:off x="615600" y="2376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 sz="4000">
                <a:latin typeface="Verdana"/>
                <a:ea typeface="Verdana"/>
                <a:cs typeface="Verdana"/>
                <a:sym typeface="Verdana"/>
              </a:rPr>
              <a:t>Funciones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48" name="Google Shape;24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2150" y="1488500"/>
            <a:ext cx="3925000" cy="486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6"/>
          <p:cNvSpPr txBox="1"/>
          <p:nvPr/>
        </p:nvSpPr>
        <p:spPr>
          <a:xfrm>
            <a:off x="6808100" y="3548475"/>
            <a:ext cx="38655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u="sng"/>
              <a:t>Ejecuta un programa fijo</a:t>
            </a:r>
            <a:endParaRPr sz="2400" u="sng"/>
          </a:p>
        </p:txBody>
      </p:sp>
      <p:sp>
        <p:nvSpPr>
          <p:cNvPr id="250" name="Google Shape;250;p36"/>
          <p:cNvSpPr/>
          <p:nvPr/>
        </p:nvSpPr>
        <p:spPr>
          <a:xfrm rot="-933236">
            <a:off x="6084587" y="2593538"/>
            <a:ext cx="2406531" cy="286775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6"/>
          <p:cNvSpPr txBox="1"/>
          <p:nvPr/>
        </p:nvSpPr>
        <p:spPr>
          <a:xfrm>
            <a:off x="8326500" y="1563300"/>
            <a:ext cx="38655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u="sng"/>
              <a:t>Invoca o llama</a:t>
            </a:r>
            <a:endParaRPr sz="2400" u="sng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7"/>
          <p:cNvSpPr txBox="1"/>
          <p:nvPr>
            <p:ph type="title"/>
          </p:nvPr>
        </p:nvSpPr>
        <p:spPr>
          <a:xfrm>
            <a:off x="1205948" y="2117034"/>
            <a:ext cx="9780000" cy="20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600"/>
              <a:buNone/>
            </a:pPr>
            <a:r>
              <a:rPr b="1" lang="es-ES" sz="6600">
                <a:solidFill>
                  <a:schemeClr val="accent5"/>
                </a:solidFill>
                <a:latin typeface="Verdana"/>
                <a:ea typeface="Verdana"/>
                <a:cs typeface="Verdana"/>
                <a:sym typeface="Verdana"/>
              </a:rPr>
              <a:t>Ejercicio</a:t>
            </a:r>
            <a:endParaRPr b="1" sz="6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 txBox="1"/>
          <p:nvPr/>
        </p:nvSpPr>
        <p:spPr>
          <a:xfrm>
            <a:off x="634625" y="415200"/>
            <a:ext cx="4209300" cy="20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latin typeface="Verdana"/>
                <a:ea typeface="Verdana"/>
                <a:cs typeface="Verdana"/>
                <a:sym typeface="Verdana"/>
              </a:rPr>
              <a:t>Ejercicio 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latin typeface="Verdana"/>
                <a:ea typeface="Verdana"/>
                <a:cs typeface="Verdana"/>
                <a:sym typeface="Verdana"/>
              </a:rPr>
              <a:t>maquetado</a:t>
            </a:r>
            <a:endParaRPr b="1" sz="40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62" name="Google Shape;262;p38"/>
          <p:cNvPicPr preferRelativeResize="0"/>
          <p:nvPr/>
        </p:nvPicPr>
        <p:blipFill rotWithShape="1">
          <a:blip r:embed="rId3">
            <a:alphaModFix/>
          </a:blip>
          <a:srcRect b="0" l="44308" r="0" t="9444"/>
          <a:stretch/>
        </p:blipFill>
        <p:spPr>
          <a:xfrm>
            <a:off x="5834025" y="1239550"/>
            <a:ext cx="5990001" cy="521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8"/>
          <p:cNvPicPr preferRelativeResize="0"/>
          <p:nvPr/>
        </p:nvPicPr>
        <p:blipFill rotWithShape="1">
          <a:blip r:embed="rId4">
            <a:alphaModFix/>
          </a:blip>
          <a:srcRect b="0" l="34656" r="1130" t="31651"/>
          <a:stretch/>
        </p:blipFill>
        <p:spPr>
          <a:xfrm>
            <a:off x="1173600" y="2264775"/>
            <a:ext cx="5118526" cy="384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9"/>
          <p:cNvPicPr preferRelativeResize="0"/>
          <p:nvPr/>
        </p:nvPicPr>
        <p:blipFill rotWithShape="1">
          <a:blip r:embed="rId3">
            <a:alphaModFix/>
          </a:blip>
          <a:srcRect b="14443" l="0" r="0" t="1039"/>
          <a:stretch/>
        </p:blipFill>
        <p:spPr>
          <a:xfrm>
            <a:off x="3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9"/>
          <p:cNvSpPr/>
          <p:nvPr/>
        </p:nvSpPr>
        <p:spPr>
          <a:xfrm>
            <a:off x="1412875" y="2000250"/>
            <a:ext cx="9602400" cy="4492500"/>
          </a:xfrm>
          <a:prstGeom prst="rect">
            <a:avLst/>
          </a:prstGeom>
          <a:solidFill>
            <a:srgbClr val="000000">
              <a:alpha val="46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9"/>
          <p:cNvSpPr txBox="1"/>
          <p:nvPr>
            <p:ph idx="1" type="body"/>
          </p:nvPr>
        </p:nvSpPr>
        <p:spPr>
          <a:xfrm>
            <a:off x="1611575" y="410800"/>
            <a:ext cx="9144000" cy="623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00FFFF"/>
                </a:solidFill>
                <a:latin typeface="Abel"/>
                <a:ea typeface="Abel"/>
                <a:cs typeface="Abel"/>
                <a:sym typeface="Abel"/>
              </a:rPr>
              <a:t>Recursos Javascript</a:t>
            </a:r>
            <a:endParaRPr>
              <a:solidFill>
                <a:srgbClr val="00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-457200" lvl="0" marL="609600" rtl="0" algn="l">
              <a:spcBef>
                <a:spcPts val="1300"/>
              </a:spcBef>
              <a:spcAft>
                <a:spcPts val="0"/>
              </a:spcAft>
              <a:buClr>
                <a:srgbClr val="FFFFFF"/>
              </a:buClr>
              <a:buSzPts val="2400"/>
              <a:buChar char="•"/>
            </a:pPr>
            <a:r>
              <a:rPr lang="es-ES" sz="2400" u="sng">
                <a:solidFill>
                  <a:srgbClr val="FFFFFF"/>
                </a:solidFill>
                <a:hlinkClick r:id="rId4"/>
              </a:rPr>
              <a:t>https://www.javascript.com/resources</a:t>
            </a:r>
            <a:r>
              <a:rPr lang="es-ES" sz="2400">
                <a:solidFill>
                  <a:srgbClr val="FFFFFF"/>
                </a:solidFill>
              </a:rPr>
              <a:t>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00FFFF"/>
                </a:solidFill>
                <a:latin typeface="Abel"/>
                <a:ea typeface="Abel"/>
                <a:cs typeface="Abel"/>
                <a:sym typeface="Abel"/>
              </a:rPr>
              <a:t>Fundamentos de JavaScript</a:t>
            </a:r>
            <a:endParaRPr sz="3200">
              <a:solidFill>
                <a:srgbClr val="00FFFF"/>
              </a:solidFill>
            </a:endParaRPr>
          </a:p>
          <a:p>
            <a:pPr indent="-457200" lvl="0" marL="609600" rtl="0" algn="l">
              <a:spcBef>
                <a:spcPts val="1300"/>
              </a:spcBef>
              <a:spcAft>
                <a:spcPts val="0"/>
              </a:spcAft>
              <a:buClr>
                <a:srgbClr val="FFFFFF"/>
              </a:buClr>
              <a:buSzPts val="2400"/>
              <a:buChar char="•"/>
            </a:pPr>
            <a:r>
              <a:rPr lang="es-ES" sz="2400" u="sng">
                <a:solidFill>
                  <a:srgbClr val="FFFFFF"/>
                </a:solidFill>
                <a:hlinkClick r:id="rId5"/>
              </a:rPr>
              <a:t>https://developer.mozilla.org/es/docs/Learn/Getting_started_with_the_web/JavaScript_basics</a:t>
            </a:r>
            <a:r>
              <a:rPr lang="es-ES" sz="2400">
                <a:solidFill>
                  <a:srgbClr val="FFFFFF"/>
                </a:solidFill>
              </a:rPr>
              <a:t>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</a:endParaRPr>
          </a:p>
          <a:p>
            <a:pPr indent="0" lvl="0" marL="60960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FF"/>
              </a:solidFill>
            </a:endParaRPr>
          </a:p>
        </p:txBody>
      </p:sp>
      <p:sp>
        <p:nvSpPr>
          <p:cNvPr id="271" name="Google Shape;271;p39"/>
          <p:cNvSpPr txBox="1"/>
          <p:nvPr/>
        </p:nvSpPr>
        <p:spPr>
          <a:xfrm>
            <a:off x="682625" y="330200"/>
            <a:ext cx="91440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4800">
                <a:solidFill>
                  <a:srgbClr val="00FFFF"/>
                </a:solidFill>
                <a:latin typeface="Verdana"/>
                <a:ea typeface="Verdana"/>
                <a:cs typeface="Verdana"/>
                <a:sym typeface="Verdana"/>
              </a:rPr>
              <a:t>Recursos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9C5C4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40"/>
          <p:cNvSpPr/>
          <p:nvPr/>
        </p:nvSpPr>
        <p:spPr>
          <a:xfrm>
            <a:off x="1876700" y="12933"/>
            <a:ext cx="10315200" cy="6858000"/>
          </a:xfrm>
          <a:prstGeom prst="triangle">
            <a:avLst>
              <a:gd fmla="val 100000" name="adj"/>
            </a:avLst>
          </a:prstGeom>
          <a:solidFill>
            <a:srgbClr val="000000">
              <a:alpha val="36150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78" name="Google Shape;278;p40"/>
          <p:cNvSpPr txBox="1"/>
          <p:nvPr/>
        </p:nvSpPr>
        <p:spPr>
          <a:xfrm>
            <a:off x="8390834" y="3980200"/>
            <a:ext cx="3398700" cy="14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s-ES" sz="40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Andrés Martin</a:t>
            </a:r>
            <a:endParaRPr sz="40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andimartinm@gmail.com</a:t>
            </a:r>
            <a:endParaRPr sz="24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11.6847.7708</a:t>
            </a:r>
            <a:endParaRPr sz="24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79" name="Google Shape;279;p40"/>
          <p:cNvSpPr/>
          <p:nvPr/>
        </p:nvSpPr>
        <p:spPr>
          <a:xfrm>
            <a:off x="7274967" y="4164000"/>
            <a:ext cx="815100" cy="7416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00D2D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9" name="Google Shape;169;p26"/>
          <p:cNvPicPr preferRelativeResize="0"/>
          <p:nvPr/>
        </p:nvPicPr>
        <p:blipFill rotWithShape="1">
          <a:blip r:embed="rId3">
            <a:alphaModFix/>
          </a:blip>
          <a:srcRect b="7806" l="0" r="0" t="7798"/>
          <a:stretch/>
        </p:blipFill>
        <p:spPr>
          <a:xfrm>
            <a:off x="0" y="-1"/>
            <a:ext cx="12191995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 txBox="1"/>
          <p:nvPr/>
        </p:nvSpPr>
        <p:spPr>
          <a:xfrm>
            <a:off x="1524000" y="566875"/>
            <a:ext cx="9144000" cy="58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4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Temas</a:t>
            </a:r>
            <a:endParaRPr b="0" i="0" sz="54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Position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Z-index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Estilos en línea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Algunas tablas (newsletter)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Javascript 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●"/>
            </a:pPr>
            <a:r>
              <a:rPr lang="es-E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Chat desplegable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/>
        </p:nvSpPr>
        <p:spPr>
          <a:xfrm>
            <a:off x="344125" y="256075"/>
            <a:ext cx="61149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Position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76" name="Google Shape;176;p27"/>
          <p:cNvPicPr preferRelativeResize="0"/>
          <p:nvPr/>
        </p:nvPicPr>
        <p:blipFill rotWithShape="1">
          <a:blip r:embed="rId3">
            <a:alphaModFix/>
          </a:blip>
          <a:srcRect b="0" l="0" r="70043" t="0"/>
          <a:stretch/>
        </p:blipFill>
        <p:spPr>
          <a:xfrm>
            <a:off x="518700" y="1701275"/>
            <a:ext cx="3745725" cy="426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 rotWithShape="1">
          <a:blip r:embed="rId3">
            <a:alphaModFix/>
          </a:blip>
          <a:srcRect b="0" l="36498" r="33545" t="0"/>
          <a:stretch/>
        </p:blipFill>
        <p:spPr>
          <a:xfrm>
            <a:off x="4235875" y="1702660"/>
            <a:ext cx="3745725" cy="426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7"/>
          <p:cNvPicPr preferRelativeResize="0"/>
          <p:nvPr/>
        </p:nvPicPr>
        <p:blipFill rotWithShape="1">
          <a:blip r:embed="rId3">
            <a:alphaModFix/>
          </a:blip>
          <a:srcRect b="0" l="69118" r="925" t="0"/>
          <a:stretch/>
        </p:blipFill>
        <p:spPr>
          <a:xfrm>
            <a:off x="8099900" y="1676337"/>
            <a:ext cx="3745725" cy="426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7"/>
          <p:cNvSpPr/>
          <p:nvPr/>
        </p:nvSpPr>
        <p:spPr>
          <a:xfrm>
            <a:off x="2020000" y="1923000"/>
            <a:ext cx="1284300" cy="461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7"/>
          <p:cNvSpPr/>
          <p:nvPr/>
        </p:nvSpPr>
        <p:spPr>
          <a:xfrm>
            <a:off x="5897875" y="1923000"/>
            <a:ext cx="1284300" cy="461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7"/>
          <p:cNvSpPr/>
          <p:nvPr/>
        </p:nvSpPr>
        <p:spPr>
          <a:xfrm>
            <a:off x="9775750" y="1923000"/>
            <a:ext cx="1284300" cy="461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/>
        </p:nvSpPr>
        <p:spPr>
          <a:xfrm>
            <a:off x="344125" y="256075"/>
            <a:ext cx="61149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Position: sticky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25" y="1674950"/>
            <a:ext cx="5900675" cy="3923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8600" y="1767275"/>
            <a:ext cx="5807901" cy="37190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" name="Google Shape;189;p28"/>
          <p:cNvCxnSpPr/>
          <p:nvPr/>
        </p:nvCxnSpPr>
        <p:spPr>
          <a:xfrm>
            <a:off x="286800" y="1747050"/>
            <a:ext cx="117585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/>
        </p:nvSpPr>
        <p:spPr>
          <a:xfrm>
            <a:off x="1088176" y="256075"/>
            <a:ext cx="97752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rPr>
              <a:t>Z-index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5" name="Google Shape;19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625" y="2213550"/>
            <a:ext cx="8408899" cy="3852349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9"/>
          <p:cNvSpPr/>
          <p:nvPr/>
        </p:nvSpPr>
        <p:spPr>
          <a:xfrm>
            <a:off x="4788125" y="3067400"/>
            <a:ext cx="3566100" cy="536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4550" y="1297375"/>
            <a:ext cx="5805049" cy="343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9"/>
          <p:cNvSpPr/>
          <p:nvPr/>
        </p:nvSpPr>
        <p:spPr>
          <a:xfrm>
            <a:off x="9888000" y="3478881"/>
            <a:ext cx="1857900" cy="405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 txBox="1"/>
          <p:nvPr/>
        </p:nvSpPr>
        <p:spPr>
          <a:xfrm>
            <a:off x="1088176" y="256075"/>
            <a:ext cx="97752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rPr>
              <a:t>Style en </a:t>
            </a:r>
            <a:r>
              <a:rPr lang="es-ES" sz="40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rPr>
              <a:t>línea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900" y="1958225"/>
            <a:ext cx="9916325" cy="8047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/>
          <p:nvPr/>
        </p:nvSpPr>
        <p:spPr>
          <a:xfrm rot="1230238">
            <a:off x="2518855" y="2787548"/>
            <a:ext cx="386271" cy="135902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6" name="Google Shape;206;p30"/>
          <p:cNvCxnSpPr/>
          <p:nvPr/>
        </p:nvCxnSpPr>
        <p:spPr>
          <a:xfrm>
            <a:off x="1784475" y="2730728"/>
            <a:ext cx="39153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30"/>
          <p:cNvSpPr txBox="1"/>
          <p:nvPr/>
        </p:nvSpPr>
        <p:spPr>
          <a:xfrm>
            <a:off x="1957675" y="4171150"/>
            <a:ext cx="2169600" cy="5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/>
              <a:t>Atributo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/>
        </p:nvSpPr>
        <p:spPr>
          <a:xfrm>
            <a:off x="1088176" y="256075"/>
            <a:ext cx="97752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rPr>
              <a:t>Style en línea</a:t>
            </a:r>
            <a:endParaRPr sz="4000">
              <a:solidFill>
                <a:srgbClr val="43434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13" name="Google Shape;21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700" y="1577250"/>
            <a:ext cx="8924925" cy="296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7025" y="4249975"/>
            <a:ext cx="4797825" cy="183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2"/>
          <p:cNvPicPr preferRelativeResize="0"/>
          <p:nvPr/>
        </p:nvPicPr>
        <p:blipFill rotWithShape="1">
          <a:blip r:embed="rId3">
            <a:alphaModFix/>
          </a:blip>
          <a:srcRect b="7187" l="0" r="44564" t="8940"/>
          <a:stretch/>
        </p:blipFill>
        <p:spPr>
          <a:xfrm>
            <a:off x="3478875" y="1758150"/>
            <a:ext cx="5187150" cy="294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title"/>
          </p:nvPr>
        </p:nvSpPr>
        <p:spPr>
          <a:xfrm>
            <a:off x="615600" y="2376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ES" sz="4000">
                <a:latin typeface="Verdana"/>
                <a:ea typeface="Verdana"/>
                <a:cs typeface="Verdana"/>
                <a:sym typeface="Verdana"/>
              </a:rPr>
              <a:t>Variables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25" name="Google Shape;225;p33"/>
          <p:cNvPicPr preferRelativeResize="0"/>
          <p:nvPr/>
        </p:nvPicPr>
        <p:blipFill rotWithShape="1">
          <a:blip r:embed="rId3">
            <a:alphaModFix/>
          </a:blip>
          <a:srcRect b="11531" l="0" r="7646" t="13099"/>
          <a:stretch/>
        </p:blipFill>
        <p:spPr>
          <a:xfrm>
            <a:off x="2060150" y="1440425"/>
            <a:ext cx="7486075" cy="4582149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3"/>
          <p:cNvSpPr/>
          <p:nvPr/>
        </p:nvSpPr>
        <p:spPr>
          <a:xfrm>
            <a:off x="2506275" y="5012575"/>
            <a:ext cx="2418900" cy="648300"/>
          </a:xfrm>
          <a:prstGeom prst="rect">
            <a:avLst/>
          </a:prstGeom>
          <a:solidFill>
            <a:srgbClr val="F2F0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Personalizado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70C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